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78" r:id="rId13"/>
    <p:sldId id="282" r:id="rId14"/>
    <p:sldId id="281" r:id="rId15"/>
    <p:sldId id="280" r:id="rId16"/>
    <p:sldId id="266" r:id="rId17"/>
    <p:sldId id="276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06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1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5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9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63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6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5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6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1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4927FF-0897-4B62-8D0F-31405DE3CD65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CDF1E61-4077-4269-BB79-A6963CA751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26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E37CCEE3-E501-095B-EA6C-F7732C67FDE7}"/>
              </a:ext>
            </a:extLst>
          </p:cNvPr>
          <p:cNvSpPr/>
          <p:nvPr/>
        </p:nvSpPr>
        <p:spPr>
          <a:xfrm>
            <a:off x="990600" y="3521178"/>
            <a:ext cx="7543800" cy="228621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250548"/>
            <a:ext cx="7772400" cy="17761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br>
              <a:rPr lang="en-US" sz="2400" dirty="0"/>
            </a:br>
            <a:br>
              <a:rPr lang="en-US" sz="2400" dirty="0"/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CA0757-0393-638A-4064-5D0D0293680C}"/>
              </a:ext>
            </a:extLst>
          </p:cNvPr>
          <p:cNvSpPr/>
          <p:nvPr/>
        </p:nvSpPr>
        <p:spPr>
          <a:xfrm>
            <a:off x="2857500" y="2347455"/>
            <a:ext cx="3619500" cy="85294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1851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rgbClr val="1F497D"/>
                </a:solidFill>
              </a:rPr>
              <a:t>B.Sc. (SEM-III) (Organic Chemistry)</a:t>
            </a:r>
            <a:br>
              <a:rPr lang="en-US" sz="3200" b="1" dirty="0">
                <a:solidFill>
                  <a:prstClr val="black"/>
                </a:solidFill>
              </a:rPr>
            </a:br>
            <a:br>
              <a:rPr lang="en-US" sz="3200" b="1" dirty="0">
                <a:solidFill>
                  <a:prstClr val="black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Aldehydes and Ketones</a:t>
            </a:r>
            <a:br>
              <a:rPr lang="en-US" sz="2200" dirty="0">
                <a:solidFill>
                  <a:srgbClr val="FF0000"/>
                </a:solidFill>
              </a:rPr>
            </a:br>
            <a:endParaRPr lang="en-US" sz="20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938359" y="3263080"/>
            <a:ext cx="7173686" cy="205739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tx1"/>
                </a:solidFill>
              </a:rPr>
              <a:t>By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FF0000"/>
                </a:solidFill>
              </a:rPr>
              <a:t>Dr. Ayan Bandyopadhyay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solidFill>
                  <a:srgbClr val="002060"/>
                </a:solidFill>
              </a:rPr>
              <a:t>Assistant Professor OF Chemistry</a:t>
            </a:r>
          </a:p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</a:rPr>
              <a:t>Government General Degree College, </a:t>
            </a:r>
            <a:r>
              <a:rPr lang="en-US" sz="2400" b="1" dirty="0" err="1">
                <a:solidFill>
                  <a:srgbClr val="002060"/>
                </a:solidFill>
              </a:rPr>
              <a:t>Chapra</a:t>
            </a:r>
            <a:r>
              <a:rPr lang="en-US" sz="2400" b="1" dirty="0">
                <a:solidFill>
                  <a:srgbClr val="002060"/>
                </a:solidFill>
              </a:rPr>
              <a:t>, (W.B.)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en-US" sz="2400" b="1" dirty="0">
                <a:solidFill>
                  <a:schemeClr val="accent2"/>
                </a:solidFill>
              </a:rPr>
            </a:br>
            <a:br>
              <a:rPr lang="en-US" sz="2800" dirty="0">
                <a:solidFill>
                  <a:schemeClr val="accent5"/>
                </a:solidFill>
              </a:rPr>
            </a:b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FE6EF57-6DE8-324D-52B8-7B70669E5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638" y="3733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43415D-2FB3-209B-1E7B-F9FCA9C5CDE7}"/>
              </a:ext>
            </a:extLst>
          </p:cNvPr>
          <p:cNvSpPr txBox="1"/>
          <p:nvPr/>
        </p:nvSpPr>
        <p:spPr>
          <a:xfrm>
            <a:off x="3048000" y="2493827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F497D"/>
                </a:solidFill>
              </a:rPr>
              <a:t>PAPER-CHEM-G-T-3</a:t>
            </a:r>
            <a:endParaRPr lang="en-IN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64590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FF4883-E28B-B730-8F24-98FBC14D0E63}"/>
              </a:ext>
            </a:extLst>
          </p:cNvPr>
          <p:cNvSpPr/>
          <p:nvPr/>
        </p:nvSpPr>
        <p:spPr>
          <a:xfrm>
            <a:off x="1790700" y="228600"/>
            <a:ext cx="5562600" cy="1066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43" y="381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Structure of carbonyl groups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711531"/>
              </p:ext>
            </p:extLst>
          </p:nvPr>
        </p:nvGraphicFramePr>
        <p:xfrm>
          <a:off x="838200" y="2743200"/>
          <a:ext cx="7499686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117403" imgH="1580204" progId="ChemDraw.Document.6.0">
                  <p:embed/>
                </p:oleObj>
              </mc:Choice>
              <mc:Fallback>
                <p:oleObj name="CS ChemDraw Drawing" r:id="rId2" imgW="5117403" imgH="15802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38200" y="2743200"/>
                        <a:ext cx="7499686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6403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8B5399-6F1A-80A2-5CCE-03290AA8641B}"/>
              </a:ext>
            </a:extLst>
          </p:cNvPr>
          <p:cNvSpPr/>
          <p:nvPr/>
        </p:nvSpPr>
        <p:spPr>
          <a:xfrm>
            <a:off x="762000" y="457200"/>
            <a:ext cx="76200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5639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Reactions of Aldehyde and Ketones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940041" cy="4023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Reduction Reactions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Nucleophilic Additions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Condensation Reactions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Hydride Transfer Reaction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Condensation Reactions with ammonia derivatives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Reaction with Phosphine derivatives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>
                <a:solidFill>
                  <a:schemeClr val="tx2"/>
                </a:solidFill>
              </a:rPr>
              <a:t>Oxidation Reactions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 err="1">
                <a:solidFill>
                  <a:schemeClr val="tx2"/>
                </a:solidFill>
              </a:rPr>
              <a:t>Polymerisation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4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410D99D-978F-36F8-1E26-5177166F7E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322979"/>
              </p:ext>
            </p:extLst>
          </p:nvPr>
        </p:nvGraphicFramePr>
        <p:xfrm>
          <a:off x="304799" y="228600"/>
          <a:ext cx="8611981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035040" imgH="3418482" progId="ChemDraw.Document.6.0">
                  <p:embed/>
                </p:oleObj>
              </mc:Choice>
              <mc:Fallback>
                <p:oleObj name="CS ChemDraw Drawing" r:id="rId2" imgW="6035040" imgH="341848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4799" y="228600"/>
                        <a:ext cx="8611981" cy="487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9462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134BF8-70AA-4757-7BCF-AA2FD188C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"/>
            <a:ext cx="8676983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429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886A635-FA40-EF85-A867-C06CB2B9F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601144"/>
              </p:ext>
            </p:extLst>
          </p:nvPr>
        </p:nvGraphicFramePr>
        <p:xfrm>
          <a:off x="381000" y="152400"/>
          <a:ext cx="7848600" cy="4981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579655" imgH="2905944" progId="ChemDraw.Document.6.0">
                  <p:embed/>
                </p:oleObj>
              </mc:Choice>
              <mc:Fallback>
                <p:oleObj name="CS ChemDraw Drawing" r:id="rId2" imgW="4579655" imgH="290594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" y="152400"/>
                        <a:ext cx="7848600" cy="4981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429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E7A8C93-5E94-03D4-428C-48595A2B7E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251606"/>
              </p:ext>
            </p:extLst>
          </p:nvPr>
        </p:nvGraphicFramePr>
        <p:xfrm>
          <a:off x="609600" y="304800"/>
          <a:ext cx="7481941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472790" imgH="3679015" progId="ChemDraw.Document.6.0">
                  <p:embed/>
                </p:oleObj>
              </mc:Choice>
              <mc:Fallback>
                <p:oleObj name="CS ChemDraw Drawing" r:id="rId2" imgW="5472790" imgH="367901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304800"/>
                        <a:ext cx="7481941" cy="502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20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725D0B7-26E5-BA2D-D3BD-8C60DB2624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93213"/>
              </p:ext>
            </p:extLst>
          </p:nvPr>
        </p:nvGraphicFramePr>
        <p:xfrm>
          <a:off x="381000" y="152400"/>
          <a:ext cx="8458200" cy="5891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853861" imgH="4939039" progId="ChemDraw.Document.6.0">
                  <p:embed/>
                </p:oleObj>
              </mc:Choice>
              <mc:Fallback>
                <p:oleObj name="CS ChemDraw Drawing" r:id="rId2" imgW="5853861" imgH="493903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" y="152400"/>
                        <a:ext cx="8458200" cy="58913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0934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00DA958-E848-9185-FE61-1C697B1D3D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4326"/>
              </p:ext>
            </p:extLst>
          </p:nvPr>
        </p:nvGraphicFramePr>
        <p:xfrm>
          <a:off x="381000" y="76200"/>
          <a:ext cx="8497855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177942" imgH="3133218" progId="ChemDraw.Document.6.0">
                  <p:embed/>
                </p:oleObj>
              </mc:Choice>
              <mc:Fallback>
                <p:oleObj name="CS ChemDraw Drawing" r:id="rId2" imgW="6177942" imgH="31332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" y="76200"/>
                        <a:ext cx="8497855" cy="431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0478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                                  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5E9B139-0E45-1D80-1170-99759A2E01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369963"/>
              </p:ext>
            </p:extLst>
          </p:nvPr>
        </p:nvGraphicFramePr>
        <p:xfrm>
          <a:off x="177768" y="152400"/>
          <a:ext cx="8533613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635681" imgH="2298318" progId="ChemDraw.Document.6.0">
                  <p:embed/>
                </p:oleObj>
              </mc:Choice>
              <mc:Fallback>
                <p:oleObj name="CS ChemDraw Drawing" r:id="rId2" imgW="5635681" imgH="22983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7768" y="152400"/>
                        <a:ext cx="8533613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8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D891714-1C93-1BF7-D46E-E2215C7D42FA}"/>
              </a:ext>
            </a:extLst>
          </p:cNvPr>
          <p:cNvSpPr/>
          <p:nvPr/>
        </p:nvSpPr>
        <p:spPr>
          <a:xfrm>
            <a:off x="2667000" y="2362200"/>
            <a:ext cx="3886200" cy="1295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85634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06CAC63-729A-6BEE-699E-09DE1348844A}"/>
              </a:ext>
            </a:extLst>
          </p:cNvPr>
          <p:cNvSpPr/>
          <p:nvPr/>
        </p:nvSpPr>
        <p:spPr>
          <a:xfrm>
            <a:off x="838200" y="160297"/>
            <a:ext cx="7315200" cy="6017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194" y="404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The general formula is C</a:t>
            </a:r>
            <a:r>
              <a:rPr lang="en-US" sz="2400" baseline="-25000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H</a:t>
            </a:r>
            <a:r>
              <a:rPr lang="en-US" sz="2400" baseline="-25000" dirty="0">
                <a:solidFill>
                  <a:srgbClr val="FF0000"/>
                </a:solidFill>
              </a:rPr>
              <a:t>2n</a:t>
            </a:r>
            <a:r>
              <a:rPr lang="en-US" sz="2400" dirty="0">
                <a:solidFill>
                  <a:srgbClr val="FF0000"/>
                </a:solidFill>
              </a:rPr>
              <a:t>O</a:t>
            </a:r>
          </a:p>
          <a:p>
            <a:pPr marL="0" indent="0" algn="ctr">
              <a:buNone/>
            </a:pPr>
            <a:r>
              <a:rPr lang="en-US" sz="2000" dirty="0"/>
              <a:t>In Ketones, when two groups are same are known as </a:t>
            </a:r>
            <a:r>
              <a:rPr lang="en-US" sz="2000" b="1" dirty="0"/>
              <a:t>Simple ketones </a:t>
            </a:r>
            <a:r>
              <a:rPr lang="en-US" sz="2000" dirty="0"/>
              <a:t>and</a:t>
            </a:r>
            <a:r>
              <a:rPr lang="en-US" sz="2000" b="1" dirty="0"/>
              <a:t> </a:t>
            </a:r>
            <a:r>
              <a:rPr lang="en-US" sz="2000" dirty="0"/>
              <a:t>when two groups are not same known as </a:t>
            </a:r>
            <a:r>
              <a:rPr lang="en-US" sz="2000" b="1" dirty="0"/>
              <a:t>Mixed ketones </a:t>
            </a:r>
            <a:r>
              <a:rPr lang="en-US" sz="2000" dirty="0" err="1"/>
              <a:t>eg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FDD842-B6BE-BE7E-97C1-525639AC3011}"/>
              </a:ext>
            </a:extLst>
          </p:cNvPr>
          <p:cNvSpPr txBox="1"/>
          <p:nvPr/>
        </p:nvSpPr>
        <p:spPr>
          <a:xfrm>
            <a:off x="503904" y="16029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Carbonyl compounds having a general structure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8632594-CCA7-7DA4-AB38-30B71BDBA2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83454"/>
              </p:ext>
            </p:extLst>
          </p:nvPr>
        </p:nvGraphicFramePr>
        <p:xfrm>
          <a:off x="2656114" y="1752600"/>
          <a:ext cx="3831771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654737" imgH="1266420" progId="ChemDraw.Document.6.0">
                  <p:embed/>
                </p:oleObj>
              </mc:Choice>
              <mc:Fallback>
                <p:oleObj name="CS ChemDraw Drawing" r:id="rId2" imgW="2654737" imgH="12664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56114" y="1752600"/>
                        <a:ext cx="3831771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90C58E5-183C-E7F3-0942-4322A153BB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355525"/>
              </p:ext>
            </p:extLst>
          </p:nvPr>
        </p:nvGraphicFramePr>
        <p:xfrm>
          <a:off x="914400" y="4951757"/>
          <a:ext cx="7517118" cy="92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5796020" imgH="716359" progId="ChemDraw.Document.6.0">
                  <p:embed/>
                </p:oleObj>
              </mc:Choice>
              <mc:Fallback>
                <p:oleObj name="CS ChemDraw Drawing" r:id="rId4" imgW="5796020" imgH="71635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4951757"/>
                        <a:ext cx="7517118" cy="928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9653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5FDA62C6-0CDD-5E5B-A6CD-17F26FEC8B1A}"/>
              </a:ext>
            </a:extLst>
          </p:cNvPr>
          <p:cNvSpPr/>
          <p:nvPr/>
        </p:nvSpPr>
        <p:spPr>
          <a:xfrm>
            <a:off x="24581" y="-27716"/>
            <a:ext cx="1905000" cy="7465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71" y="61119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Nomenclature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95808"/>
              </p:ext>
            </p:extLst>
          </p:nvPr>
        </p:nvGraphicFramePr>
        <p:xfrm>
          <a:off x="1371600" y="304800"/>
          <a:ext cx="6858000" cy="5959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970573" imgH="5187274" progId="ChemDraw.Document.6.0">
                  <p:embed/>
                </p:oleObj>
              </mc:Choice>
              <mc:Fallback>
                <p:oleObj name="CS ChemDraw Drawing" r:id="rId2" imgW="5970573" imgH="51872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71600" y="304800"/>
                        <a:ext cx="6858000" cy="5959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142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F27235-0F61-2104-F87B-E55CCD1B68E3}"/>
              </a:ext>
            </a:extLst>
          </p:cNvPr>
          <p:cNvSpPr/>
          <p:nvPr/>
        </p:nvSpPr>
        <p:spPr>
          <a:xfrm>
            <a:off x="1676400" y="457200"/>
            <a:ext cx="5867400" cy="1066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268179"/>
            <a:ext cx="7543800" cy="1450757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Synthesis of Aldehydes and Ketones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438400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rgbClr val="0070C0"/>
                </a:solidFill>
              </a:rPr>
              <a:t>From Acid Chlorides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rgbClr val="0070C0"/>
                </a:solidFill>
              </a:rPr>
              <a:t>From 1,3-Dithianes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rgbClr val="0070C0"/>
                </a:solidFill>
              </a:rPr>
              <a:t>From Nitriles (Cyanides)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rgbClr val="0070C0"/>
                </a:solidFill>
              </a:rPr>
              <a:t>From Carboxylic acids</a:t>
            </a:r>
          </a:p>
        </p:txBody>
      </p:sp>
    </p:spTree>
    <p:extLst>
      <p:ext uri="{BB962C8B-B14F-4D97-AF65-F5344CB8AC3E}">
        <p14:creationId xmlns:p14="http://schemas.microsoft.com/office/powerpoint/2010/main" val="53206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267D89-27D0-3A82-E8BE-1AF03A373EE8}"/>
              </a:ext>
            </a:extLst>
          </p:cNvPr>
          <p:cNvSpPr/>
          <p:nvPr/>
        </p:nvSpPr>
        <p:spPr>
          <a:xfrm>
            <a:off x="457200" y="304800"/>
            <a:ext cx="3962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A. From Acid Chlorides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1.  </a:t>
            </a:r>
            <a:r>
              <a:rPr lang="en-US" sz="2400" b="1" dirty="0" err="1">
                <a:solidFill>
                  <a:srgbClr val="00B0F0"/>
                </a:solidFill>
              </a:rPr>
              <a:t>Rosenmund</a:t>
            </a:r>
            <a:r>
              <a:rPr lang="en-US" sz="2400" b="1" dirty="0">
                <a:solidFill>
                  <a:srgbClr val="00B0F0"/>
                </a:solidFill>
              </a:rPr>
              <a:t> reduction: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412640"/>
              </p:ext>
            </p:extLst>
          </p:nvPr>
        </p:nvGraphicFramePr>
        <p:xfrm>
          <a:off x="159566" y="2590800"/>
          <a:ext cx="8824867" cy="287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222236" imgH="2024974" progId="ChemDraw.Document.6.0">
                  <p:embed/>
                </p:oleObj>
              </mc:Choice>
              <mc:Fallback>
                <p:oleObj name="CS ChemDraw Drawing" r:id="rId2" imgW="6222236" imgH="20249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566" y="2590800"/>
                        <a:ext cx="8824867" cy="2872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985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265805"/>
              </p:ext>
            </p:extLst>
          </p:nvPr>
        </p:nvGraphicFramePr>
        <p:xfrm>
          <a:off x="141190" y="2209800"/>
          <a:ext cx="8861619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6206861" imgH="1974715" progId="ChemDraw.Document.6.0">
                  <p:embed/>
                </p:oleObj>
              </mc:Choice>
              <mc:Fallback>
                <p:oleObj name="CS ChemDraw Drawing" r:id="rId2" imgW="6206861" imgH="197471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1190" y="2209800"/>
                        <a:ext cx="8861619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209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12664"/>
            <a:ext cx="7543800" cy="65581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dirty="0">
                <a:solidFill>
                  <a:srgbClr val="FF0000"/>
                </a:solidFill>
              </a:rPr>
              <a:t>. </a:t>
            </a:r>
            <a:r>
              <a:rPr lang="en-US" sz="2800" b="1" dirty="0">
                <a:solidFill>
                  <a:srgbClr val="FF0000"/>
                </a:solidFill>
              </a:rPr>
              <a:t>From 1,3-Dithianes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0" cy="452596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b="1" dirty="0">
                <a:solidFill>
                  <a:srgbClr val="FF0000"/>
                </a:solidFill>
              </a:rPr>
              <a:t>From Nitriles (Cyanides)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98457"/>
              </p:ext>
            </p:extLst>
          </p:nvPr>
        </p:nvGraphicFramePr>
        <p:xfrm>
          <a:off x="990600" y="1821426"/>
          <a:ext cx="599302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4620282" imgH="1057343" progId="ChemDraw.Document.6.0">
                  <p:embed/>
                </p:oleObj>
              </mc:Choice>
              <mc:Fallback>
                <p:oleObj name="CS ChemDraw Drawing" r:id="rId2" imgW="4620282" imgH="105734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0600" y="1821426"/>
                        <a:ext cx="5993027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007035"/>
              </p:ext>
            </p:extLst>
          </p:nvPr>
        </p:nvGraphicFramePr>
        <p:xfrm>
          <a:off x="1922360" y="3414252"/>
          <a:ext cx="5299279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4697966" imgH="2093609" progId="ChemDraw.Document.6.0">
                  <p:embed/>
                </p:oleObj>
              </mc:Choice>
              <mc:Fallback>
                <p:oleObj name="CS ChemDraw Drawing" r:id="rId4" imgW="4697966" imgH="20936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22360" y="3414252"/>
                        <a:ext cx="5299279" cy="236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959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D. From Carboxylic acids</a:t>
            </a:r>
            <a:br>
              <a:rPr lang="en-US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072819"/>
              </p:ext>
            </p:extLst>
          </p:nvPr>
        </p:nvGraphicFramePr>
        <p:xfrm>
          <a:off x="609600" y="2339457"/>
          <a:ext cx="8224630" cy="2884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5734286" imgH="2011194" progId="ChemDraw.Document.6.0">
                  <p:embed/>
                </p:oleObj>
              </mc:Choice>
              <mc:Fallback>
                <p:oleObj name="CS ChemDraw Drawing" r:id="rId2" imgW="5734286" imgH="20111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2339457"/>
                        <a:ext cx="8224630" cy="2884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07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118BA4-968E-2948-A123-3E6239D916E5}"/>
              </a:ext>
            </a:extLst>
          </p:cNvPr>
          <p:cNvSpPr/>
          <p:nvPr/>
        </p:nvSpPr>
        <p:spPr>
          <a:xfrm>
            <a:off x="609600" y="228600"/>
            <a:ext cx="4724400" cy="762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56683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General Physical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086601" cy="402336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</a:rPr>
              <a:t> Aldehydes (C</a:t>
            </a:r>
            <a:r>
              <a:rPr lang="en-US" sz="2400" baseline="-25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 to C</a:t>
            </a:r>
            <a:r>
              <a:rPr lang="en-US" sz="2400" baseline="-25000" dirty="0">
                <a:solidFill>
                  <a:srgbClr val="0070C0"/>
                </a:solidFill>
              </a:rPr>
              <a:t>11</a:t>
            </a:r>
            <a:r>
              <a:rPr lang="en-US" sz="2400" dirty="0">
                <a:solidFill>
                  <a:srgbClr val="0070C0"/>
                </a:solidFill>
              </a:rPr>
              <a:t>) and ketones (C</a:t>
            </a:r>
            <a:r>
              <a:rPr lang="en-US" sz="2400" baseline="-25000" dirty="0">
                <a:solidFill>
                  <a:srgbClr val="0070C0"/>
                </a:solidFill>
              </a:rPr>
              <a:t>3</a:t>
            </a:r>
            <a:r>
              <a:rPr lang="en-US" sz="2400" dirty="0">
                <a:solidFill>
                  <a:srgbClr val="0070C0"/>
                </a:solidFill>
              </a:rPr>
              <a:t> to C</a:t>
            </a:r>
            <a:r>
              <a:rPr lang="en-US" sz="2400" baseline="-25000" dirty="0">
                <a:solidFill>
                  <a:srgbClr val="0070C0"/>
                </a:solidFill>
              </a:rPr>
              <a:t>11</a:t>
            </a:r>
            <a:r>
              <a:rPr lang="en-US" sz="2400" dirty="0">
                <a:solidFill>
                  <a:srgbClr val="0070C0"/>
                </a:solidFill>
              </a:rPr>
              <a:t>) are   </a:t>
            </a:r>
            <a:r>
              <a:rPr lang="en-US" sz="2400" dirty="0" err="1">
                <a:solidFill>
                  <a:srgbClr val="0070C0"/>
                </a:solidFill>
              </a:rPr>
              <a:t>colourless</a:t>
            </a:r>
            <a:r>
              <a:rPr lang="en-US" sz="2400" dirty="0">
                <a:solidFill>
                  <a:srgbClr val="0070C0"/>
                </a:solidFill>
              </a:rPr>
              <a:t>, mobile liquids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</a:rPr>
              <a:t> Aldehydes and Ketones &gt; C</a:t>
            </a:r>
            <a:r>
              <a:rPr lang="en-US" sz="2400" baseline="-25000" dirty="0">
                <a:solidFill>
                  <a:srgbClr val="0070C0"/>
                </a:solidFill>
              </a:rPr>
              <a:t>11 </a:t>
            </a:r>
            <a:r>
              <a:rPr lang="en-US" sz="2400" dirty="0">
                <a:solidFill>
                  <a:srgbClr val="0070C0"/>
                </a:solidFill>
              </a:rPr>
              <a:t> are solids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</a:rPr>
              <a:t> Aldehydes (Unpleasant smell), Higher ones have fruity smell ketones (Pleasant smell)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</a:rPr>
              <a:t> Solubility rapidly falls with rising M. wt. due to increase hydrophobic chain.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</a:rPr>
              <a:t> Aldehydes are generally more reactive than ketones due to electronic as well as steric factors.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7301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628</TotalTime>
  <Words>240</Words>
  <Application>Microsoft Office PowerPoint</Application>
  <PresentationFormat>On-screen Show (4:3)</PresentationFormat>
  <Paragraphs>52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Retrospect</vt:lpstr>
      <vt:lpstr>CS ChemDraw Drawing</vt:lpstr>
      <vt:lpstr>B.Sc. (SEM-III) (Organic Chemistry)  Aldehydes and Ketones </vt:lpstr>
      <vt:lpstr>PowerPoint Presentation</vt:lpstr>
      <vt:lpstr>Nomenclature</vt:lpstr>
      <vt:lpstr>Synthesis of Aldehydes and Ketones</vt:lpstr>
      <vt:lpstr>A. From Acid Chlorides </vt:lpstr>
      <vt:lpstr>PowerPoint Presentation</vt:lpstr>
      <vt:lpstr>B. From 1,3-Dithianes</vt:lpstr>
      <vt:lpstr>D. From Carboxylic acids </vt:lpstr>
      <vt:lpstr>General Physical Properties</vt:lpstr>
      <vt:lpstr>PowerPoint Presentation</vt:lpstr>
      <vt:lpstr>Reactions of Aldehyde and Ketones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PAVILION</dc:creator>
  <cp:lastModifiedBy>Ayan Bandyopadhyay</cp:lastModifiedBy>
  <cp:revision>54</cp:revision>
  <dcterms:created xsi:type="dcterms:W3CDTF">2015-01-25T04:56:57Z</dcterms:created>
  <dcterms:modified xsi:type="dcterms:W3CDTF">2024-08-13T08:22:30Z</dcterms:modified>
</cp:coreProperties>
</file>